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2" r:id="rId7"/>
    <p:sldId id="274" r:id="rId8"/>
    <p:sldId id="276" r:id="rId9"/>
    <p:sldId id="264" r:id="rId10"/>
    <p:sldId id="265" r:id="rId11"/>
    <p:sldId id="281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84686-D84F-4243-9A3F-19907B99F338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A2D51-A456-4F0F-B557-0E17DC587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2D51-A456-4F0F-B557-0E17DC5873B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2D51-A456-4F0F-B557-0E17DC5873B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A2D51-A456-4F0F-B557-0E17DC5873B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6474-D517-43EE-BFB3-64CA0803FB24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07EF-218E-4FAD-8105-6BFCB6FAF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6474-D517-43EE-BFB3-64CA0803FB24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07EF-218E-4FAD-8105-6BFCB6FAF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6474-D517-43EE-BFB3-64CA0803FB24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07EF-218E-4FAD-8105-6BFCB6FAF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6474-D517-43EE-BFB3-64CA0803FB24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07EF-218E-4FAD-8105-6BFCB6FAF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6474-D517-43EE-BFB3-64CA0803FB24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07EF-218E-4FAD-8105-6BFCB6FAF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6474-D517-43EE-BFB3-64CA0803FB24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07EF-218E-4FAD-8105-6BFCB6FAF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6474-D517-43EE-BFB3-64CA0803FB24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07EF-218E-4FAD-8105-6BFCB6FAF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6474-D517-43EE-BFB3-64CA0803FB24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07EF-218E-4FAD-8105-6BFCB6FAF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6474-D517-43EE-BFB3-64CA0803FB24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07EF-218E-4FAD-8105-6BFCB6FAF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6474-D517-43EE-BFB3-64CA0803FB24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07EF-218E-4FAD-8105-6BFCB6FAF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36474-D517-43EE-BFB3-64CA0803FB24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07EF-218E-4FAD-8105-6BFCB6FAF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36474-D517-43EE-BFB3-64CA0803FB24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607EF-218E-4FAD-8105-6BFCB6FAFE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300039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100" b="1" dirty="0"/>
              <a:t>ТРЕБОВАНИЯ 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b="1" dirty="0"/>
              <a:t>К СОСТАВЛЕНИЮ ПСИХОЛОГО-ПЕДАГОГИЧЕСКИХ ХАРАКТЕРИСТИК ДЕТЕЙ, ПОСТУПАЮЩИХ НА ОБСЛЕДОВАНИЕ НА ПМПК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4429132"/>
            <a:ext cx="5000660" cy="12096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r>
              <a:rPr lang="ru-RU" b="1" dirty="0"/>
              <a:t>Дроздова Л.П., председатель  зонального отделения Тверской областной ПМПК</a:t>
            </a:r>
            <a:endParaRPr lang="ru-RU" dirty="0"/>
          </a:p>
          <a:p>
            <a:r>
              <a:rPr lang="ru-RU" b="1" dirty="0"/>
              <a:t>г. г.Торжка, г. Кувшиново, </a:t>
            </a:r>
            <a:r>
              <a:rPr lang="ru-RU" b="1" dirty="0" err="1"/>
              <a:t>Торжокского</a:t>
            </a:r>
            <a:r>
              <a:rPr lang="ru-RU" b="1" dirty="0"/>
              <a:t> и </a:t>
            </a:r>
            <a:r>
              <a:rPr lang="ru-RU" b="1" dirty="0" err="1"/>
              <a:t>Кувшиновского</a:t>
            </a:r>
            <a:r>
              <a:rPr lang="ru-RU" b="1" dirty="0"/>
              <a:t> </a:t>
            </a:r>
            <a:r>
              <a:rPr lang="ru-RU" b="1" dirty="0" smtClean="0"/>
              <a:t>     районов</a:t>
            </a:r>
            <a:endParaRPr lang="ru-RU" dirty="0"/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58431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Результаты освоения учебных программ </a:t>
            </a:r>
            <a:br>
              <a:rPr lang="ru-RU" sz="2400" dirty="0" smtClean="0"/>
            </a:br>
            <a:r>
              <a:rPr lang="ru-RU" sz="2400" dirty="0" smtClean="0"/>
              <a:t>по отдельным предметам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273050"/>
            <a:ext cx="4714908" cy="585311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sz="2600" b="1" dirty="0" smtClean="0"/>
          </a:p>
          <a:p>
            <a:pPr algn="ctr">
              <a:buNone/>
            </a:pPr>
            <a:r>
              <a:rPr lang="ru-RU" sz="2600" b="1" dirty="0" smtClean="0"/>
              <a:t>Русский </a:t>
            </a:r>
            <a:r>
              <a:rPr lang="ru-RU" sz="2600" b="1" dirty="0"/>
              <a:t>язык</a:t>
            </a:r>
            <a:r>
              <a:rPr lang="ru-RU" sz="2600" dirty="0"/>
              <a:t> </a:t>
            </a:r>
            <a:endParaRPr lang="ru-RU" sz="2600" dirty="0" smtClean="0"/>
          </a:p>
          <a:p>
            <a:pPr algn="ctr">
              <a:buNone/>
            </a:pPr>
            <a:endParaRPr lang="ru-RU" sz="1700" dirty="0" smtClean="0"/>
          </a:p>
          <a:p>
            <a:r>
              <a:rPr lang="ru-RU" sz="2600" dirty="0" smtClean="0"/>
              <a:t>степень </a:t>
            </a:r>
            <a:r>
              <a:rPr lang="ru-RU" sz="2600" dirty="0" err="1" smtClean="0"/>
              <a:t>сформированности</a:t>
            </a:r>
            <a:r>
              <a:rPr lang="ru-RU" sz="2600" dirty="0" smtClean="0"/>
              <a:t> первоначальных представлений </a:t>
            </a:r>
            <a:r>
              <a:rPr lang="ru-RU" sz="2600" dirty="0"/>
              <a:t>о системе и структуре русского </a:t>
            </a:r>
            <a:r>
              <a:rPr lang="ru-RU" sz="2600" dirty="0" smtClean="0"/>
              <a:t>языка</a:t>
            </a:r>
            <a:r>
              <a:rPr lang="ru-RU" dirty="0" smtClean="0"/>
              <a:t>; </a:t>
            </a:r>
            <a:r>
              <a:rPr lang="ru-RU" sz="2600" dirty="0" smtClean="0"/>
              <a:t>знание основных единиц  речи</a:t>
            </a:r>
          </a:p>
          <a:p>
            <a:endParaRPr lang="ru-RU" sz="1300" dirty="0" smtClean="0"/>
          </a:p>
          <a:p>
            <a:r>
              <a:rPr lang="ru-RU" sz="2600" dirty="0" smtClean="0"/>
              <a:t>умение </a:t>
            </a:r>
            <a:r>
              <a:rPr lang="ru-RU" sz="2600" dirty="0"/>
              <a:t>применять орфографические правила и правила постановки знаков </a:t>
            </a:r>
            <a:r>
              <a:rPr lang="ru-RU" sz="2600" dirty="0" smtClean="0"/>
              <a:t>препинания; овладение </a:t>
            </a:r>
            <a:r>
              <a:rPr lang="ru-RU" sz="2600" dirty="0"/>
              <a:t>навыками проверки </a:t>
            </a:r>
            <a:r>
              <a:rPr lang="ru-RU" sz="2600" dirty="0" smtClean="0"/>
              <a:t>написанного</a:t>
            </a:r>
            <a:endParaRPr lang="ru-RU" sz="1000" dirty="0" smtClean="0"/>
          </a:p>
          <a:p>
            <a:pPr>
              <a:buNone/>
            </a:pPr>
            <a:endParaRPr lang="ru-RU" sz="1300" dirty="0"/>
          </a:p>
          <a:p>
            <a:r>
              <a:rPr lang="ru-RU" sz="2600" dirty="0" smtClean="0"/>
              <a:t>характер </a:t>
            </a:r>
            <a:r>
              <a:rPr lang="ru-RU" sz="2600" dirty="0"/>
              <a:t>ошибок письменной речи (</a:t>
            </a:r>
            <a:r>
              <a:rPr lang="ru-RU" sz="2600" i="1" dirty="0"/>
              <a:t>при списывании: пропуски, замены, перестановки букв, </a:t>
            </a:r>
            <a:r>
              <a:rPr lang="ru-RU" sz="2600" i="1" dirty="0" err="1"/>
              <a:t>аграмматизмы</a:t>
            </a:r>
            <a:r>
              <a:rPr lang="ru-RU" sz="2600" i="1" dirty="0"/>
              <a:t>, несоблюдение режима пунктуации при письме под диктовку, соотнесение печатных и письменных букв, возможности копирования, списывания, письма под диктовку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000240"/>
            <a:ext cx="3008313" cy="412592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16" descr="лр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2857496"/>
            <a:ext cx="2928958" cy="3143272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" name="Picture 16" descr="лр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14554"/>
            <a:ext cx="3357586" cy="414340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4757742" cy="78581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Основные структурные части характеристики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273050"/>
            <a:ext cx="3714776" cy="585311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 err="1" smtClean="0">
                <a:solidFill>
                  <a:srgbClr val="7030A0"/>
                </a:solidFill>
              </a:rPr>
              <a:t>Общетрудовые</a:t>
            </a:r>
            <a:r>
              <a:rPr lang="ru-RU" sz="2400" b="1" i="1" dirty="0" smtClean="0">
                <a:solidFill>
                  <a:srgbClr val="7030A0"/>
                </a:solidFill>
              </a:rPr>
              <a:t> умения</a:t>
            </a:r>
          </a:p>
          <a:p>
            <a:r>
              <a:rPr lang="ru-RU" sz="2000" dirty="0" smtClean="0"/>
              <a:t>общее отношение к трудовой деятельности</a:t>
            </a:r>
          </a:p>
          <a:p>
            <a:r>
              <a:rPr lang="ru-RU" sz="2000" dirty="0" smtClean="0"/>
              <a:t>степень </a:t>
            </a:r>
            <a:r>
              <a:rPr lang="ru-RU" sz="2000" dirty="0" err="1" smtClean="0"/>
              <a:t>сформированности</a:t>
            </a:r>
            <a:r>
              <a:rPr lang="ru-RU" sz="2000" dirty="0" smtClean="0"/>
              <a:t> умения понимать инструкцию, организовать рабочее место, работать по образцу</a:t>
            </a:r>
          </a:p>
          <a:p>
            <a:r>
              <a:rPr lang="ru-RU" sz="2000" dirty="0" smtClean="0"/>
              <a:t>степень самостоятельности</a:t>
            </a:r>
          </a:p>
          <a:p>
            <a:r>
              <a:rPr lang="ru-RU" sz="2000" dirty="0" smtClean="0"/>
              <a:t>умение доводить дело до конца</a:t>
            </a:r>
          </a:p>
          <a:p>
            <a:r>
              <a:rPr lang="ru-RU" sz="2000" dirty="0" smtClean="0"/>
              <a:t>аккуратность, точность и своевременность исполнения</a:t>
            </a:r>
          </a:p>
          <a:p>
            <a:r>
              <a:rPr lang="ru-RU" sz="2000" dirty="0" smtClean="0"/>
              <a:t>способность к адекватной самооценке и коррекции собственных действий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435771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Особенности </a:t>
            </a:r>
            <a:r>
              <a:rPr lang="ru-RU" dirty="0" smtClean="0"/>
              <a:t>поведения </a:t>
            </a:r>
            <a:r>
              <a:rPr lang="ru-RU" dirty="0"/>
              <a:t>и эмоциональных проявлений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273050"/>
            <a:ext cx="4686304" cy="615634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dirty="0" smtClean="0"/>
              <a:t> </a:t>
            </a:r>
            <a:r>
              <a:rPr lang="ru-RU" sz="2400" dirty="0" smtClean="0"/>
              <a:t>Преобладающее настроение ученика (воспитанника) – заторможенность, возбудимость, замкнутость, </a:t>
            </a:r>
            <a:r>
              <a:rPr lang="ru-RU" sz="2400" dirty="0" err="1" smtClean="0"/>
              <a:t>эйфоричность</a:t>
            </a:r>
            <a:r>
              <a:rPr lang="ru-RU" sz="2400" dirty="0" smtClean="0"/>
              <a:t> </a:t>
            </a:r>
            <a:r>
              <a:rPr lang="en-US" sz="2400" dirty="0" smtClean="0"/>
              <a:t> </a:t>
            </a:r>
            <a:r>
              <a:rPr lang="ru-RU" sz="2400" dirty="0" smtClean="0"/>
              <a:t>и т.д.</a:t>
            </a:r>
          </a:p>
          <a:p>
            <a:r>
              <a:rPr lang="ru-RU" sz="2400" dirty="0" smtClean="0"/>
              <a:t>Способность к волевому усилию, общительность, активность, инициатива, настойчивость в работе</a:t>
            </a:r>
          </a:p>
          <a:p>
            <a:r>
              <a:rPr lang="ru-RU" sz="2400" dirty="0" smtClean="0"/>
              <a:t>Влияние имеющихся особенностей на усвоение программного материала</a:t>
            </a:r>
          </a:p>
          <a:p>
            <a:r>
              <a:rPr lang="ru-RU" sz="2400" dirty="0" smtClean="0"/>
              <a:t>Особенности взаимоотношений со сверстниками, поведения  в коллективе (склонность к агрессии, стремление </a:t>
            </a:r>
            <a:r>
              <a:rPr lang="ru-RU" sz="2400" smtClean="0"/>
              <a:t>к лидерству)</a:t>
            </a:r>
            <a:endParaRPr lang="ru-RU" sz="2400" dirty="0" smtClean="0"/>
          </a:p>
          <a:p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643182"/>
            <a:ext cx="3008313" cy="348298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85720" y="1714488"/>
            <a:ext cx="3357586" cy="45720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08424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Основные структурные части характеристики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273050"/>
            <a:ext cx="3829048" cy="5853113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Выводы </a:t>
            </a:r>
            <a:r>
              <a:rPr lang="ru-RU" b="1" dirty="0"/>
              <a:t>и рекомендации</a:t>
            </a:r>
            <a:r>
              <a:rPr lang="ru-RU" dirty="0"/>
              <a:t> </a:t>
            </a:r>
            <a:r>
              <a:rPr lang="ru-RU" b="1" dirty="0" err="1"/>
              <a:t>специалистов</a:t>
            </a:r>
            <a:r>
              <a:rPr lang="ru-RU" dirty="0" err="1"/>
              <a:t>:__________________________________</a:t>
            </a:r>
            <a:r>
              <a:rPr lang="ru-RU" dirty="0"/>
              <a:t> </a:t>
            </a:r>
          </a:p>
          <a:p>
            <a:r>
              <a:rPr lang="ru-RU" dirty="0"/>
              <a:t>__________________________________________________________________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Классный </a:t>
            </a:r>
            <a:r>
              <a:rPr lang="ru-RU" dirty="0" err="1"/>
              <a:t>руководитель________________________</a:t>
            </a:r>
            <a:r>
              <a:rPr lang="ru-RU" dirty="0"/>
              <a:t> /_______________ /</a:t>
            </a:r>
          </a:p>
          <a:p>
            <a:r>
              <a:rPr lang="ru-RU" dirty="0"/>
              <a:t>Педагог – психолог   _________________________ / ________________/</a:t>
            </a:r>
          </a:p>
          <a:p>
            <a:r>
              <a:rPr lang="ru-RU" dirty="0"/>
              <a:t>Социальный </a:t>
            </a:r>
            <a:r>
              <a:rPr lang="ru-RU" dirty="0" err="1"/>
              <a:t>педагог__________________________</a:t>
            </a:r>
            <a:r>
              <a:rPr lang="ru-RU" dirty="0"/>
              <a:t>/_________________/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М.П.   Директор </a:t>
            </a:r>
            <a:r>
              <a:rPr lang="ru-RU" dirty="0" err="1"/>
              <a:t>школы_________________________________</a:t>
            </a:r>
            <a:r>
              <a:rPr lang="ru-RU" dirty="0"/>
              <a:t>/_____________ </a:t>
            </a:r>
          </a:p>
          <a:p>
            <a:r>
              <a:rPr lang="ru-RU" dirty="0"/>
              <a:t>«________»_________________20___ </a:t>
            </a:r>
            <a:r>
              <a:rPr lang="ru-RU" dirty="0" smtClean="0"/>
              <a:t>года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429124" y="273050"/>
            <a:ext cx="4257676" cy="585311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/>
              <a:t>Выводы и рекомендации</a:t>
            </a:r>
            <a:r>
              <a:rPr lang="ru-RU" sz="2000" dirty="0" smtClean="0"/>
              <a:t> </a:t>
            </a:r>
            <a:r>
              <a:rPr lang="ru-RU" sz="2000" b="1" dirty="0" smtClean="0"/>
              <a:t>специалистов</a:t>
            </a:r>
          </a:p>
          <a:p>
            <a:r>
              <a:rPr lang="ru-RU" sz="2000" dirty="0" smtClean="0"/>
              <a:t>_____________________________</a:t>
            </a:r>
          </a:p>
          <a:p>
            <a:r>
              <a:rPr lang="ru-RU" sz="2000" dirty="0" smtClean="0"/>
              <a:t>__________________________________________________________________</a:t>
            </a:r>
          </a:p>
          <a:p>
            <a:r>
              <a:rPr lang="ru-RU" sz="2000" dirty="0" smtClean="0"/>
              <a:t>Классный </a:t>
            </a:r>
            <a:r>
              <a:rPr lang="ru-RU" sz="2000" dirty="0" err="1" smtClean="0"/>
              <a:t>руководитель________________________</a:t>
            </a:r>
            <a:r>
              <a:rPr lang="ru-RU" sz="2000" dirty="0" smtClean="0"/>
              <a:t> /_______________ /</a:t>
            </a:r>
          </a:p>
          <a:p>
            <a:r>
              <a:rPr lang="ru-RU" sz="2000" dirty="0" smtClean="0"/>
              <a:t>Педагог – психолог   _________________________ / ________________/</a:t>
            </a:r>
          </a:p>
          <a:p>
            <a:r>
              <a:rPr lang="ru-RU" sz="2000" dirty="0" smtClean="0"/>
              <a:t>Социальный педагог</a:t>
            </a:r>
          </a:p>
          <a:p>
            <a:r>
              <a:rPr lang="ru-RU" sz="2000" dirty="0" smtClean="0"/>
              <a:t>М.П.   Директор </a:t>
            </a:r>
            <a:r>
              <a:rPr lang="ru-RU" sz="2000" dirty="0" err="1" smtClean="0"/>
              <a:t>школ___________</a:t>
            </a:r>
            <a:r>
              <a:rPr lang="ru-RU" sz="2000" dirty="0" smtClean="0"/>
              <a:t>/____________/ </a:t>
            </a:r>
          </a:p>
          <a:p>
            <a:r>
              <a:rPr lang="ru-RU" sz="2000" dirty="0" smtClean="0"/>
              <a:t>«________»_________20___ года</a:t>
            </a:r>
          </a:p>
          <a:p>
            <a:endParaRPr lang="ru-RU" sz="20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857364"/>
            <a:ext cx="2714644" cy="37369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Спасибо за внимание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928802"/>
            <a:ext cx="3008313" cy="419736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i="1" dirty="0" smtClean="0"/>
              <a:t>Контактный телефон </a:t>
            </a:r>
          </a:p>
          <a:p>
            <a:r>
              <a:rPr lang="ru-RU" sz="3200" dirty="0" smtClean="0"/>
              <a:t>8(48251)9-18-69</a:t>
            </a:r>
          </a:p>
          <a:p>
            <a:r>
              <a:rPr lang="ru-RU" sz="3200" i="1" dirty="0" smtClean="0"/>
              <a:t>Электронная почта</a:t>
            </a:r>
          </a:p>
          <a:p>
            <a:r>
              <a:rPr lang="en-US" sz="3200" dirty="0" smtClean="0"/>
              <a:t>drlidy@mail.ru</a:t>
            </a:r>
            <a:endParaRPr lang="ru-RU" sz="32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Picture 6" descr="Картинка 0 из 9023"/>
          <p:cNvPicPr preferRelativeResize="0">
            <a:picLocks noGrp="1" noChangeAspect="1" noChangeArrowheads="1"/>
          </p:cNvPicPr>
          <p:nvPr>
            <p:ph idx="1"/>
          </p:nvPr>
        </p:nvPicPr>
        <p:blipFill>
          <a:blip r:embed="rId2"/>
          <a:srcRect t="7083" b="7083"/>
          <a:stretch>
            <a:fillRect/>
          </a:stretch>
        </p:blipFill>
        <p:spPr bwMode="auto">
          <a:xfrm>
            <a:off x="4143372" y="428604"/>
            <a:ext cx="4543428" cy="571504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ПМПК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8" y="1928802"/>
            <a:ext cx="3643338" cy="392909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dirty="0"/>
              <a:t>Министерство образования Тверской области</a:t>
            </a:r>
            <a:endParaRPr lang="ru-RU" b="1" dirty="0"/>
          </a:p>
          <a:p>
            <a:r>
              <a:rPr lang="ru-RU" b="1" dirty="0"/>
              <a:t>Государственное бюджетное учреждение</a:t>
            </a:r>
            <a:endParaRPr lang="ru-RU" dirty="0"/>
          </a:p>
          <a:p>
            <a:pPr>
              <a:buNone/>
            </a:pPr>
            <a:r>
              <a:rPr lang="ru-RU" b="1" dirty="0" smtClean="0"/>
              <a:t>       Тверской </a:t>
            </a:r>
            <a:r>
              <a:rPr lang="ru-RU" b="1" dirty="0"/>
              <a:t>области «Центральная</a:t>
            </a:r>
            <a:endParaRPr lang="ru-RU" dirty="0"/>
          </a:p>
          <a:p>
            <a:pPr>
              <a:buNone/>
            </a:pPr>
            <a:r>
              <a:rPr lang="ru-RU" b="1" dirty="0" smtClean="0"/>
              <a:t>       </a:t>
            </a:r>
            <a:r>
              <a:rPr lang="ru-RU" b="1" dirty="0" err="1" smtClean="0"/>
              <a:t>психолого-медико-педагогическая</a:t>
            </a:r>
            <a:r>
              <a:rPr lang="ru-RU" b="1" dirty="0" smtClean="0"/>
              <a:t> </a:t>
            </a:r>
            <a:r>
              <a:rPr lang="ru-RU" b="1" dirty="0"/>
              <a:t>комиссия»</a:t>
            </a:r>
            <a:endParaRPr lang="ru-RU" dirty="0"/>
          </a:p>
          <a:p>
            <a:r>
              <a:rPr lang="ru-RU" dirty="0"/>
              <a:t>170100, г. Тверь, </a:t>
            </a:r>
            <a:r>
              <a:rPr lang="ru-RU" dirty="0" smtClean="0"/>
              <a:t>наб</a:t>
            </a:r>
            <a:r>
              <a:rPr lang="ru-RU" dirty="0" smtClean="0"/>
              <a:t>ережная</a:t>
            </a:r>
            <a:r>
              <a:rPr lang="ru-RU" dirty="0" smtClean="0"/>
              <a:t> реки Лазури, д. </a:t>
            </a:r>
            <a:r>
              <a:rPr lang="ru-RU" dirty="0"/>
              <a:t>20</a:t>
            </a:r>
          </a:p>
          <a:p>
            <a:r>
              <a:rPr lang="ru-RU" dirty="0">
                <a:sym typeface="Wingdings 2"/>
              </a:rPr>
              <a:t></a:t>
            </a:r>
            <a:r>
              <a:rPr lang="ru-RU" dirty="0"/>
              <a:t> тел/факс </a:t>
            </a:r>
            <a:r>
              <a:rPr lang="ru-RU" sz="2600" b="1" dirty="0"/>
              <a:t>8 (4822) 32 – 28 – 81</a:t>
            </a:r>
          </a:p>
          <a:p>
            <a:r>
              <a:rPr lang="en-US" dirty="0"/>
              <a:t>e</a:t>
            </a:r>
            <a:r>
              <a:rPr lang="ru-RU" dirty="0"/>
              <a:t>-</a:t>
            </a:r>
            <a:r>
              <a:rPr lang="en-US" dirty="0"/>
              <a:t>mail</a:t>
            </a:r>
            <a:r>
              <a:rPr lang="ru-RU" dirty="0"/>
              <a:t>: </a:t>
            </a:r>
            <a:r>
              <a:rPr lang="en-US" dirty="0" err="1"/>
              <a:t>tveropmpk</a:t>
            </a:r>
            <a:r>
              <a:rPr lang="ru-RU" dirty="0"/>
              <a:t>@</a:t>
            </a:r>
            <a:r>
              <a:rPr lang="en-US" dirty="0" err="1"/>
              <a:t>yandex</a:t>
            </a:r>
            <a:r>
              <a:rPr lang="ru-RU" dirty="0"/>
              <a:t>.</a:t>
            </a:r>
            <a:r>
              <a:rPr lang="en-US" dirty="0" err="1" smtClean="0"/>
              <a:t>ru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928802"/>
            <a:ext cx="385765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Зональное отделение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467" r="5467"/>
          <a:stretch>
            <a:fillRect/>
          </a:stretch>
        </p:blipFill>
        <p:spPr bwMode="auto">
          <a:xfrm>
            <a:off x="357158" y="357166"/>
            <a:ext cx="5214974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571472" y="5367338"/>
            <a:ext cx="8215370" cy="990620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Зональное отделение ПМПК создается на основании приказа Министерства образования Тверской области и обслуживает г.г.Торжок, Кувшиново, </a:t>
            </a:r>
            <a:r>
              <a:rPr lang="ru-RU" sz="2000" dirty="0" err="1" smtClean="0"/>
              <a:t>Торжокский</a:t>
            </a:r>
            <a:r>
              <a:rPr lang="ru-RU" sz="2000" dirty="0" smtClean="0"/>
              <a:t> и </a:t>
            </a:r>
            <a:r>
              <a:rPr lang="ru-RU" sz="2000" dirty="0" err="1" smtClean="0"/>
              <a:t>Кувшиновский</a:t>
            </a:r>
            <a:r>
              <a:rPr lang="ru-RU" sz="2000" dirty="0" smtClean="0"/>
              <a:t> районы</a:t>
            </a:r>
            <a:endParaRPr lang="ru-RU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642918"/>
            <a:ext cx="1857388" cy="175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1857364"/>
            <a:ext cx="150019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2928934"/>
            <a:ext cx="1357323" cy="19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2071702" cy="307183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 Положение </a:t>
            </a:r>
            <a:r>
              <a:rPr lang="ru-RU" dirty="0"/>
              <a:t>о </a:t>
            </a:r>
            <a:r>
              <a:rPr lang="ru-RU" dirty="0" err="1"/>
              <a:t>психолого-медико-педагогической</a:t>
            </a:r>
            <a:r>
              <a:rPr lang="ru-RU" dirty="0"/>
              <a:t> </a:t>
            </a:r>
            <a:r>
              <a:rPr lang="ru-RU" dirty="0" smtClean="0"/>
              <a:t>комиссии (приказ </a:t>
            </a:r>
            <a:r>
              <a:rPr lang="ru-RU" sz="1400" dirty="0"/>
              <a:t>Министерства образования и науки Российской Федерации от 24.03.2009 № 95 «Об утверждении Положения о </a:t>
            </a:r>
            <a:r>
              <a:rPr lang="ru-RU" sz="1400" dirty="0" err="1"/>
              <a:t>психолого-медико-педагогической</a:t>
            </a:r>
            <a:r>
              <a:rPr lang="ru-RU" sz="1400" dirty="0"/>
              <a:t> комиссии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00364" y="428604"/>
            <a:ext cx="5715040" cy="574359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sz="2000" b="1" dirty="0" smtClean="0"/>
              <a:t>              Важнейшими направлениями работы </a:t>
            </a:r>
            <a:r>
              <a:rPr lang="ru-RU" sz="2000" dirty="0" smtClean="0"/>
              <a:t> </a:t>
            </a:r>
            <a:r>
              <a:rPr lang="ru-RU" sz="2000" dirty="0"/>
              <a:t>ПМПК </a:t>
            </a:r>
            <a:r>
              <a:rPr lang="ru-RU" sz="2000" dirty="0" smtClean="0"/>
              <a:t>являются: </a:t>
            </a:r>
          </a:p>
          <a:p>
            <a:pPr algn="just"/>
            <a:r>
              <a:rPr lang="ru-RU" sz="1800" dirty="0" smtClean="0"/>
              <a:t>- комплексное </a:t>
            </a:r>
            <a:r>
              <a:rPr lang="ru-RU" sz="1800" dirty="0" err="1"/>
              <a:t>медико-психолого-педагогическое</a:t>
            </a:r>
            <a:r>
              <a:rPr lang="ru-RU" sz="1800" dirty="0"/>
              <a:t> </a:t>
            </a:r>
            <a:r>
              <a:rPr lang="ru-RU" sz="1800" dirty="0" smtClean="0"/>
              <a:t>обследование </a:t>
            </a:r>
            <a:r>
              <a:rPr lang="ru-RU" sz="1800" dirty="0"/>
              <a:t>детей </a:t>
            </a:r>
            <a:r>
              <a:rPr lang="ru-RU" sz="1900" dirty="0"/>
              <a:t>для определения  типов и видов, классов и групп  воспитания и обучения в соответствии с уровнем интеллектуального развития и </a:t>
            </a:r>
            <a:r>
              <a:rPr lang="ru-RU" sz="1900" dirty="0" smtClean="0"/>
              <a:t>психофизического </a:t>
            </a:r>
            <a:r>
              <a:rPr lang="ru-RU" sz="1900" dirty="0"/>
              <a:t>состояния;</a:t>
            </a:r>
          </a:p>
          <a:p>
            <a:pPr algn="just"/>
            <a:r>
              <a:rPr lang="ru-RU" sz="1900" dirty="0" smtClean="0"/>
              <a:t>-    оказание </a:t>
            </a:r>
            <a:r>
              <a:rPr lang="ru-RU" sz="1900" dirty="0"/>
              <a:t>консультационной помощи родителям, </a:t>
            </a:r>
            <a:r>
              <a:rPr lang="ru-RU" sz="1900" dirty="0" smtClean="0"/>
              <a:t>психологам</a:t>
            </a:r>
            <a:r>
              <a:rPr lang="ru-RU" sz="1900" dirty="0"/>
              <a:t>, врачам, социальным работникам, педагогам, </a:t>
            </a:r>
            <a:r>
              <a:rPr lang="ru-RU" sz="1900" dirty="0" smtClean="0"/>
              <a:t>логопедам </a:t>
            </a:r>
            <a:r>
              <a:rPr lang="ru-RU" sz="1900" dirty="0"/>
              <a:t>образовательных учреждений по проблемам </a:t>
            </a:r>
            <a:r>
              <a:rPr lang="ru-RU" sz="1900" dirty="0" smtClean="0"/>
              <a:t>воспитания</a:t>
            </a:r>
            <a:r>
              <a:rPr lang="ru-RU" sz="1900" dirty="0"/>
              <a:t>, обучения, лечения детей с отклонениями в развитии и поведении;</a:t>
            </a:r>
          </a:p>
          <a:p>
            <a:pPr algn="just">
              <a:buFontTx/>
              <a:buChar char="-"/>
            </a:pPr>
            <a:r>
              <a:rPr lang="ru-RU" sz="1900" dirty="0" smtClean="0"/>
              <a:t>         методическое </a:t>
            </a:r>
            <a:r>
              <a:rPr lang="ru-RU" sz="1900" dirty="0"/>
              <a:t>руководство и оказание помощи педагогам специальных </a:t>
            </a:r>
            <a:r>
              <a:rPr lang="ru-RU" sz="1900" dirty="0" smtClean="0"/>
              <a:t>(коррекционных) учреждений </a:t>
            </a:r>
            <a:r>
              <a:rPr lang="ru-RU" sz="1900" dirty="0"/>
              <a:t>в изучении динамики развития детей в процессе обучения и воспитания; </a:t>
            </a:r>
            <a:endParaRPr lang="ru-RU" sz="1900" dirty="0" smtClean="0"/>
          </a:p>
          <a:p>
            <a:pPr algn="just">
              <a:buFontTx/>
              <a:buChar char="-"/>
            </a:pPr>
            <a:r>
              <a:rPr lang="ru-RU" sz="1900" dirty="0" smtClean="0"/>
              <a:t> составление </a:t>
            </a:r>
            <a:r>
              <a:rPr lang="ru-RU" sz="1900" dirty="0"/>
              <a:t>индивидуальных рекомендаций по оказанию </a:t>
            </a:r>
            <a:r>
              <a:rPr lang="ru-RU" sz="1900" dirty="0" smtClean="0"/>
              <a:t>детям </a:t>
            </a:r>
            <a:r>
              <a:rPr lang="ru-RU" sz="1900" dirty="0"/>
              <a:t>медицинской, педагогической, психологической помощи; по организации специального обучения и воспитания в </a:t>
            </a:r>
            <a:r>
              <a:rPr lang="ru-RU" sz="1900" dirty="0" smtClean="0"/>
              <a:t>учреждениях </a:t>
            </a:r>
            <a:r>
              <a:rPr lang="ru-RU" sz="1900" dirty="0"/>
              <a:t>системы образования и некоторые другие.</a:t>
            </a:r>
          </a:p>
          <a:p>
            <a:pPr algn="just"/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3931" b="3931"/>
          <a:stretch>
            <a:fillRect/>
          </a:stretch>
        </p:blipFill>
        <p:spPr bwMode="auto">
          <a:xfrm>
            <a:off x="214282" y="3714752"/>
            <a:ext cx="2714616" cy="278608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42852"/>
            <a:ext cx="7858180" cy="78581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dirty="0" smtClean="0"/>
              <a:t>ПСИХОЛОГО-ПЕДАГОГИЧЕСКАЯ ХАРАКТЕРИСТИКА ДЕТЕЙ, </a:t>
            </a:r>
            <a:r>
              <a:rPr lang="ru-RU" sz="1800" dirty="0"/>
              <a:t>ПОСТУПАЮЩИХ </a:t>
            </a:r>
            <a:r>
              <a:rPr lang="ru-RU" dirty="0"/>
              <a:t>НА ОБСЛЕДОВАНИЕ НА ПМПК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00694" y="1428736"/>
            <a:ext cx="3429024" cy="474346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600" dirty="0"/>
              <a:t>Для специалистов, проводящих психолого-педагогическое обследование (психолога, логопеда, </a:t>
            </a:r>
            <a:r>
              <a:rPr lang="ru-RU" sz="1600" dirty="0" smtClean="0"/>
              <a:t>дефектолога, </a:t>
            </a:r>
            <a:r>
              <a:rPr lang="ru-RU" sz="1600" dirty="0" err="1" smtClean="0"/>
              <a:t>врача-психиатора</a:t>
            </a:r>
            <a:r>
              <a:rPr lang="ru-RU" sz="1600" dirty="0" smtClean="0"/>
              <a:t>) </a:t>
            </a:r>
            <a:r>
              <a:rPr lang="ru-RU" sz="1600" b="1" dirty="0" smtClean="0"/>
              <a:t>основным </a:t>
            </a:r>
            <a:r>
              <a:rPr lang="ru-RU" sz="1600" b="1" dirty="0"/>
              <a:t>документом, отражающим наиболее важную и </a:t>
            </a:r>
            <a:r>
              <a:rPr lang="ru-RU" sz="1600" b="1" dirty="0" smtClean="0"/>
              <a:t>существенную </a:t>
            </a:r>
            <a:r>
              <a:rPr lang="ru-RU" sz="1600" b="1" dirty="0"/>
              <a:t>информацию о ребенке, является педагогическая </a:t>
            </a:r>
            <a:r>
              <a:rPr lang="ru-RU" sz="1600" b="1" dirty="0" smtClean="0"/>
              <a:t>характеристика</a:t>
            </a:r>
            <a:r>
              <a:rPr lang="ru-RU" sz="1600" b="1" dirty="0"/>
              <a:t>. </a:t>
            </a:r>
            <a:endParaRPr lang="ru-RU" sz="1600" b="1" dirty="0" smtClean="0"/>
          </a:p>
          <a:p>
            <a:endParaRPr lang="ru-RU" sz="1600" b="1" dirty="0"/>
          </a:p>
          <a:p>
            <a:endParaRPr lang="ru-RU" sz="1600" b="1" dirty="0" smtClean="0"/>
          </a:p>
          <a:p>
            <a:r>
              <a:rPr lang="ru-RU" sz="1600" dirty="0" smtClean="0"/>
              <a:t>Этот </a:t>
            </a:r>
            <a:r>
              <a:rPr lang="ru-RU" sz="1600" dirty="0"/>
              <a:t>документ заполняется воспитателем </a:t>
            </a:r>
            <a:r>
              <a:rPr lang="ru-RU" sz="1600" dirty="0" smtClean="0"/>
              <a:t>дошкольного </a:t>
            </a:r>
            <a:r>
              <a:rPr lang="ru-RU" sz="1600" dirty="0"/>
              <a:t>учреждения или </a:t>
            </a:r>
            <a:r>
              <a:rPr lang="ru-RU" sz="1600" b="1" dirty="0"/>
              <a:t>классным руководителем школы</a:t>
            </a:r>
            <a:r>
              <a:rPr lang="ru-RU" sz="1600" dirty="0"/>
              <a:t>, </a:t>
            </a:r>
            <a:endParaRPr lang="ru-RU" sz="1600" dirty="0" smtClean="0"/>
          </a:p>
          <a:p>
            <a:r>
              <a:rPr lang="ru-RU" sz="1600" b="1" dirty="0" smtClean="0"/>
              <a:t>скрепляется </a:t>
            </a:r>
            <a:r>
              <a:rPr lang="ru-RU" sz="1600" b="1" dirty="0"/>
              <a:t>подписью руководителя учреждения и печатью</a:t>
            </a:r>
            <a:endParaRPr lang="ru-RU" sz="1600" dirty="0"/>
          </a:p>
        </p:txBody>
      </p:sp>
      <p:pic>
        <p:nvPicPr>
          <p:cNvPr id="5" name="Picture 4" descr="Картинка 34 из 199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5932" r="5932"/>
          <a:stretch>
            <a:fillRect/>
          </a:stretch>
        </p:blipFill>
        <p:spPr bwMode="auto">
          <a:xfrm>
            <a:off x="428596" y="1214422"/>
            <a:ext cx="435771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143932" cy="71438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Нарушения  требований , предъявляемых</a:t>
            </a:r>
            <a:br>
              <a:rPr lang="ru-RU" dirty="0" smtClean="0"/>
            </a:br>
            <a:r>
              <a:rPr lang="ru-RU" dirty="0" smtClean="0"/>
              <a:t>                                  к </a:t>
            </a:r>
            <a:r>
              <a:rPr lang="ru-RU" baseline="0" dirty="0" smtClean="0"/>
              <a:t> составлению</a:t>
            </a:r>
            <a:r>
              <a:rPr lang="ru-RU" dirty="0" smtClean="0"/>
              <a:t> психолого-педагогической</a:t>
            </a:r>
            <a:r>
              <a:rPr lang="ru-RU" baseline="0" dirty="0" smtClean="0"/>
              <a:t> характеристики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86314" y="1428736"/>
            <a:ext cx="3714776" cy="474346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b="1" i="1" dirty="0" smtClean="0"/>
              <a:t>Неполное  (краткое) составление </a:t>
            </a:r>
            <a:r>
              <a:rPr lang="ru-RU" b="1" i="1" dirty="0"/>
              <a:t>педагогических </a:t>
            </a:r>
            <a:r>
              <a:rPr lang="ru-RU" b="1" i="1" dirty="0" smtClean="0"/>
              <a:t>характеристик.</a:t>
            </a:r>
          </a:p>
          <a:p>
            <a:pPr marL="342900" indent="-342900"/>
            <a:r>
              <a:rPr lang="ru-RU" dirty="0" smtClean="0"/>
              <a:t>2.      </a:t>
            </a:r>
            <a:r>
              <a:rPr lang="ru-RU" b="1" i="1" dirty="0" smtClean="0"/>
              <a:t>Несоответствие </a:t>
            </a:r>
            <a:r>
              <a:rPr lang="ru-RU" b="1" i="1" dirty="0"/>
              <a:t>содержания требованиям, предъявляемым к психолого-педагогической </a:t>
            </a:r>
            <a:r>
              <a:rPr lang="ru-RU" b="1" i="1" dirty="0" smtClean="0"/>
              <a:t>характеристике.</a:t>
            </a:r>
          </a:p>
          <a:p>
            <a:pPr marL="342900" indent="-342900"/>
            <a:r>
              <a:rPr lang="ru-RU" b="1" dirty="0"/>
              <a:t>3. </a:t>
            </a:r>
            <a:r>
              <a:rPr lang="ru-RU" b="1" dirty="0" smtClean="0"/>
              <a:t>     Отсутствие </a:t>
            </a:r>
            <a:r>
              <a:rPr lang="ru-RU" b="1" dirty="0"/>
              <a:t>в психолого-педагогических характеристиках анализа усвоения ребенком программного </a:t>
            </a:r>
            <a:r>
              <a:rPr lang="ru-RU" b="1" dirty="0" smtClean="0"/>
              <a:t>материала.</a:t>
            </a:r>
          </a:p>
          <a:p>
            <a:pPr marL="342900" indent="-342900"/>
            <a:r>
              <a:rPr lang="ru-RU" b="1" i="1" dirty="0"/>
              <a:t>4. </a:t>
            </a:r>
            <a:r>
              <a:rPr lang="ru-RU" b="1" i="1" dirty="0" smtClean="0"/>
              <a:t>     Предоставляются </a:t>
            </a:r>
            <a:r>
              <a:rPr lang="ru-RU" b="1" i="1" dirty="0"/>
              <a:t>отдельные характеристики разных педагогов, работающих с </a:t>
            </a:r>
            <a:r>
              <a:rPr lang="ru-RU" b="1" i="1" dirty="0" smtClean="0"/>
              <a:t>ребёнком (учитель, логопед, педагог-психолог).</a:t>
            </a:r>
            <a:endParaRPr lang="ru-RU" dirty="0"/>
          </a:p>
          <a:p>
            <a:pPr marL="342900" indent="-342900"/>
            <a:r>
              <a:rPr lang="ru-RU" b="1" i="1" dirty="0"/>
              <a:t>5.  </a:t>
            </a:r>
            <a:r>
              <a:rPr lang="ru-RU" b="1" i="1" dirty="0" smtClean="0"/>
              <a:t>   Отсутствие </a:t>
            </a:r>
            <a:r>
              <a:rPr lang="ru-RU" b="1" i="1" dirty="0"/>
              <a:t>в психолого-педагогических характеристиках обобщенных и обоснованных выводов </a:t>
            </a:r>
            <a:r>
              <a:rPr lang="ru-RU" b="1" i="1" dirty="0" smtClean="0"/>
              <a:t>педагогов.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571612"/>
            <a:ext cx="357190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>
            <a:off x="3357554" y="2071678"/>
            <a:ext cx="1357322" cy="4114800"/>
          </a:xfrm>
        </p:spPr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471858" cy="116205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Основные </a:t>
            </a:r>
            <a:br>
              <a:rPr lang="ru-RU" sz="2400" dirty="0" smtClean="0"/>
            </a:br>
            <a:r>
              <a:rPr lang="ru-RU" sz="2400" dirty="0" smtClean="0"/>
              <a:t>структурные части характеристики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273050"/>
            <a:ext cx="4143404" cy="585311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2000" b="1" i="1" dirty="0" smtClean="0"/>
          </a:p>
          <a:p>
            <a:r>
              <a:rPr lang="ru-RU" sz="2000" b="1" i="1" dirty="0" smtClean="0"/>
              <a:t> </a:t>
            </a:r>
            <a:r>
              <a:rPr lang="ru-RU" sz="2200" b="1" i="1" dirty="0" smtClean="0">
                <a:solidFill>
                  <a:srgbClr val="7030A0"/>
                </a:solidFill>
              </a:rPr>
              <a:t>Общие сведения о ребенке </a:t>
            </a:r>
          </a:p>
          <a:p>
            <a:r>
              <a:rPr lang="ru-RU" sz="2200" b="1" i="1" dirty="0" smtClean="0">
                <a:solidFill>
                  <a:srgbClr val="7030A0"/>
                </a:solidFill>
              </a:rPr>
              <a:t>Особенности развития ребенка</a:t>
            </a:r>
            <a:endParaRPr lang="ru-RU" sz="2200" i="1" dirty="0" smtClean="0">
              <a:solidFill>
                <a:srgbClr val="7030A0"/>
              </a:solidFill>
            </a:endParaRPr>
          </a:p>
          <a:p>
            <a:r>
              <a:rPr lang="ru-RU" sz="2200" b="1" i="1" dirty="0" err="1" smtClean="0">
                <a:solidFill>
                  <a:srgbClr val="7030A0"/>
                </a:solidFill>
              </a:rPr>
              <a:t>Сформированность</a:t>
            </a:r>
            <a:r>
              <a:rPr lang="ru-RU" sz="2200" b="1" i="1" dirty="0" smtClean="0">
                <a:solidFill>
                  <a:srgbClr val="7030A0"/>
                </a:solidFill>
              </a:rPr>
              <a:t> универсальных учебных действий</a:t>
            </a:r>
            <a:endParaRPr lang="ru-RU" sz="2200" i="1" dirty="0" smtClean="0">
              <a:solidFill>
                <a:srgbClr val="7030A0"/>
              </a:solidFill>
            </a:endParaRPr>
          </a:p>
          <a:p>
            <a:r>
              <a:rPr lang="ru-RU" sz="2200" b="1" i="1" dirty="0" smtClean="0">
                <a:solidFill>
                  <a:srgbClr val="7030A0"/>
                </a:solidFill>
              </a:rPr>
              <a:t>Результаты освоения учебных программ по отдельным предметам</a:t>
            </a:r>
          </a:p>
          <a:p>
            <a:r>
              <a:rPr lang="ru-RU" sz="2200" b="1" i="1" dirty="0" err="1" smtClean="0">
                <a:solidFill>
                  <a:srgbClr val="7030A0"/>
                </a:solidFill>
              </a:rPr>
              <a:t>Общетрудовые</a:t>
            </a:r>
            <a:r>
              <a:rPr lang="ru-RU" sz="2200" b="1" i="1" dirty="0" smtClean="0">
                <a:solidFill>
                  <a:srgbClr val="7030A0"/>
                </a:solidFill>
              </a:rPr>
              <a:t> умения</a:t>
            </a:r>
          </a:p>
          <a:p>
            <a:r>
              <a:rPr lang="ru-RU" sz="2200" b="1" i="1" dirty="0" smtClean="0">
                <a:solidFill>
                  <a:srgbClr val="7030A0"/>
                </a:solidFill>
              </a:rPr>
              <a:t>Особенности поведения и эмоциональных проявлений</a:t>
            </a:r>
          </a:p>
          <a:p>
            <a:r>
              <a:rPr lang="ru-RU" sz="2200" b="1" i="1" dirty="0" smtClean="0">
                <a:solidFill>
                  <a:srgbClr val="7030A0"/>
                </a:solidFill>
              </a:rPr>
              <a:t>Выводы и рекомендации</a:t>
            </a:r>
            <a:r>
              <a:rPr lang="ru-RU" sz="2200" i="1" dirty="0" smtClean="0">
                <a:solidFill>
                  <a:srgbClr val="7030A0"/>
                </a:solidFill>
              </a:rPr>
              <a:t> </a:t>
            </a:r>
            <a:r>
              <a:rPr lang="ru-RU" sz="2200" b="1" i="1" dirty="0" smtClean="0">
                <a:solidFill>
                  <a:srgbClr val="7030A0"/>
                </a:solidFill>
              </a:rPr>
              <a:t>специалистов</a:t>
            </a:r>
            <a:endParaRPr lang="ru-RU" sz="2200" i="1" dirty="0">
              <a:solidFill>
                <a:srgbClr val="7030A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488"/>
            <a:ext cx="335758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14290"/>
            <a:ext cx="4329114" cy="785818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Основные структурные части характеристики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929058" y="857232"/>
            <a:ext cx="4757742" cy="464347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err="1" smtClean="0">
                <a:solidFill>
                  <a:srgbClr val="7030A0"/>
                </a:solidFill>
              </a:rPr>
              <a:t>Сформированность</a:t>
            </a: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000" b="1" dirty="0">
                <a:solidFill>
                  <a:srgbClr val="7030A0"/>
                </a:solidFill>
              </a:rPr>
              <a:t>универсальных учебных </a:t>
            </a:r>
            <a:r>
              <a:rPr lang="ru-RU" sz="2000" b="1" dirty="0" smtClean="0">
                <a:solidFill>
                  <a:srgbClr val="7030A0"/>
                </a:solidFill>
              </a:rPr>
              <a:t>действий</a:t>
            </a:r>
          </a:p>
          <a:p>
            <a:pPr algn="ctr">
              <a:buNone/>
            </a:pPr>
            <a:endParaRPr lang="ru-RU" sz="2000" b="1" dirty="0" smtClean="0">
              <a:solidFill>
                <a:srgbClr val="7030A0"/>
              </a:solidFill>
            </a:endParaRPr>
          </a:p>
          <a:p>
            <a:r>
              <a:rPr lang="ru-RU" sz="2000" b="1" i="1" dirty="0" smtClean="0"/>
              <a:t>Личностные </a:t>
            </a:r>
            <a:r>
              <a:rPr lang="ru-RU" sz="2000" b="1" i="1" dirty="0"/>
              <a:t>универсальные действия</a:t>
            </a:r>
            <a:r>
              <a:rPr lang="ru-RU" sz="2000" dirty="0"/>
              <a:t> </a:t>
            </a:r>
          </a:p>
          <a:p>
            <a:r>
              <a:rPr lang="ru-RU" sz="2000" b="1" i="1" dirty="0" smtClean="0"/>
              <a:t>Регуляторные </a:t>
            </a:r>
            <a:r>
              <a:rPr lang="ru-RU" sz="2000" b="1" i="1" dirty="0"/>
              <a:t>учебные универсальные </a:t>
            </a:r>
            <a:r>
              <a:rPr lang="ru-RU" sz="2000" b="1" i="1" dirty="0" smtClean="0"/>
              <a:t>действия</a:t>
            </a:r>
            <a:r>
              <a:rPr lang="ru-RU" sz="2000" b="1" dirty="0" smtClean="0"/>
              <a:t> </a:t>
            </a:r>
          </a:p>
          <a:p>
            <a:r>
              <a:rPr lang="ru-RU" sz="2000" b="1" i="1" dirty="0" smtClean="0"/>
              <a:t>Коммуникативные </a:t>
            </a:r>
            <a:r>
              <a:rPr lang="ru-RU" sz="2000" b="1" i="1" dirty="0"/>
              <a:t>универсальные </a:t>
            </a:r>
            <a:r>
              <a:rPr lang="ru-RU" sz="2000" b="1" i="1" dirty="0" smtClean="0"/>
              <a:t>учебные </a:t>
            </a:r>
            <a:r>
              <a:rPr lang="ru-RU" sz="2000" b="1" i="1" dirty="0"/>
              <a:t>действия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r>
              <a:rPr lang="ru-RU" sz="2000" b="1" i="1" dirty="0" smtClean="0"/>
              <a:t>Познавательные </a:t>
            </a:r>
            <a:r>
              <a:rPr lang="ru-RU" sz="2000" b="1" i="1" dirty="0"/>
              <a:t>универсальные учебные действия</a:t>
            </a:r>
            <a:r>
              <a:rPr lang="ru-RU" sz="2000" b="1" dirty="0"/>
              <a:t> </a:t>
            </a:r>
            <a:endParaRPr lang="ru-RU" sz="20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457200" y="1214422"/>
            <a:ext cx="3328982" cy="5429287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40000" lnSpcReduction="20000"/>
          </a:bodyPr>
          <a:lstStyle/>
          <a:p>
            <a:endParaRPr lang="ru-RU" b="1" i="1" dirty="0" smtClean="0"/>
          </a:p>
          <a:p>
            <a:endParaRPr lang="ru-RU" b="1" i="1" dirty="0" smtClean="0"/>
          </a:p>
          <a:p>
            <a:pPr algn="ctr"/>
            <a:r>
              <a:rPr lang="ru-RU" sz="3800" b="1" i="1" dirty="0" smtClean="0"/>
              <a:t> </a:t>
            </a:r>
            <a:r>
              <a:rPr lang="ru-RU" sz="4500" b="1" i="1" dirty="0" smtClean="0">
                <a:solidFill>
                  <a:srgbClr val="7030A0"/>
                </a:solidFill>
              </a:rPr>
              <a:t>Общие сведения о ребенке </a:t>
            </a:r>
          </a:p>
          <a:p>
            <a:endParaRPr lang="ru-RU" b="1" i="1" dirty="0" smtClean="0"/>
          </a:p>
          <a:p>
            <a:r>
              <a:rPr lang="ru-RU" sz="4000" b="1" i="1" dirty="0" smtClean="0"/>
              <a:t>Формальные </a:t>
            </a:r>
            <a:r>
              <a:rPr lang="ru-RU" sz="4000" b="1" i="1" dirty="0"/>
              <a:t>сведения</a:t>
            </a:r>
            <a:r>
              <a:rPr lang="ru-RU" sz="4000" dirty="0"/>
              <a:t> </a:t>
            </a:r>
            <a:endParaRPr lang="ru-RU" sz="4000" dirty="0" smtClean="0"/>
          </a:p>
          <a:p>
            <a:endParaRPr lang="ru-RU" sz="4000" b="1" i="1" dirty="0" smtClean="0"/>
          </a:p>
          <a:p>
            <a:r>
              <a:rPr lang="ru-RU" sz="4000" b="1" i="1" dirty="0" smtClean="0"/>
              <a:t>История </a:t>
            </a:r>
            <a:r>
              <a:rPr lang="ru-RU" sz="4000" b="1" i="1" dirty="0" err="1"/>
              <a:t>предшкольного</a:t>
            </a:r>
            <a:r>
              <a:rPr lang="ru-RU" sz="4000" b="1" i="1" dirty="0"/>
              <a:t> </a:t>
            </a:r>
            <a:r>
              <a:rPr lang="ru-RU" sz="4000" b="1" i="1" dirty="0" smtClean="0"/>
              <a:t>обучения</a:t>
            </a:r>
          </a:p>
          <a:p>
            <a:endParaRPr lang="ru-RU" sz="4000" b="1" i="1" dirty="0" smtClean="0"/>
          </a:p>
          <a:p>
            <a:r>
              <a:rPr lang="ru-RU" sz="4000" b="1" i="1" dirty="0" smtClean="0"/>
              <a:t>Сведения </a:t>
            </a:r>
            <a:r>
              <a:rPr lang="ru-RU" sz="4000" b="1" i="1" dirty="0"/>
              <a:t>о семье </a:t>
            </a:r>
            <a:r>
              <a:rPr lang="ru-RU" sz="4000" b="1" i="1" dirty="0" smtClean="0"/>
              <a:t>ребенка</a:t>
            </a:r>
          </a:p>
          <a:p>
            <a:endParaRPr lang="ru-RU" b="1" i="1" dirty="0" smtClean="0"/>
          </a:p>
          <a:p>
            <a:endParaRPr lang="ru-RU" b="1" i="1" dirty="0"/>
          </a:p>
          <a:p>
            <a:pPr algn="ctr"/>
            <a:r>
              <a:rPr lang="ru-RU" sz="4500" b="1" i="1" dirty="0">
                <a:solidFill>
                  <a:srgbClr val="7030A0"/>
                </a:solidFill>
              </a:rPr>
              <a:t>Особенности развития ребенка</a:t>
            </a:r>
            <a:endParaRPr lang="ru-RU" sz="4500" i="1" dirty="0">
              <a:solidFill>
                <a:srgbClr val="7030A0"/>
              </a:solidFill>
            </a:endParaRPr>
          </a:p>
          <a:p>
            <a:endParaRPr lang="ru-RU" b="1" i="1" dirty="0" smtClean="0"/>
          </a:p>
          <a:p>
            <a:r>
              <a:rPr lang="ru-RU" sz="4000" b="1" i="1" dirty="0" smtClean="0"/>
              <a:t>Социально </a:t>
            </a:r>
            <a:r>
              <a:rPr lang="ru-RU" sz="4000" b="1" i="1" dirty="0"/>
              <a:t>бытовая </a:t>
            </a:r>
            <a:r>
              <a:rPr lang="ru-RU" sz="4000" b="1" i="1" dirty="0" smtClean="0"/>
              <a:t>ориентировка</a:t>
            </a:r>
          </a:p>
          <a:p>
            <a:endParaRPr lang="ru-RU" sz="3000" b="1" i="1" dirty="0" smtClean="0"/>
          </a:p>
          <a:p>
            <a:r>
              <a:rPr lang="ru-RU" sz="4000" b="1" i="1" dirty="0" smtClean="0"/>
              <a:t>Состояние здоровья</a:t>
            </a:r>
          </a:p>
          <a:p>
            <a:endParaRPr lang="ru-RU" sz="3000" b="1" i="1" dirty="0" smtClean="0"/>
          </a:p>
          <a:p>
            <a:r>
              <a:rPr lang="ru-RU" sz="4000" b="1" i="1" dirty="0" smtClean="0"/>
              <a:t>Особенности        психофизического развития</a:t>
            </a:r>
          </a:p>
          <a:p>
            <a:endParaRPr lang="ru-RU" sz="3000" b="1" i="1" dirty="0" smtClean="0"/>
          </a:p>
          <a:p>
            <a:r>
              <a:rPr lang="ru-RU" sz="4000" b="1" i="1" dirty="0" smtClean="0"/>
              <a:t>Особенности </a:t>
            </a:r>
            <a:r>
              <a:rPr lang="ru-RU" sz="4000" b="1" i="1" dirty="0"/>
              <a:t>развития устной речи</a:t>
            </a:r>
            <a:r>
              <a:rPr lang="ru-RU" sz="4000" dirty="0"/>
              <a:t> </a:t>
            </a:r>
            <a:endParaRPr lang="ru-RU" sz="4000" dirty="0" smtClean="0"/>
          </a:p>
          <a:p>
            <a:endParaRPr lang="ru-RU" sz="3000" b="1" i="1" dirty="0" smtClean="0"/>
          </a:p>
          <a:p>
            <a:r>
              <a:rPr lang="ru-RU" sz="4000" b="1" i="1" dirty="0" smtClean="0"/>
              <a:t>Особенности </a:t>
            </a:r>
            <a:r>
              <a:rPr lang="ru-RU" sz="4000" b="1" i="1" dirty="0" err="1"/>
              <a:t>обучаемости</a:t>
            </a:r>
            <a:r>
              <a:rPr lang="ru-RU" sz="4000" dirty="0"/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204" cy="869934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400" dirty="0"/>
              <a:t>Результаты освоения учебных программ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по </a:t>
            </a:r>
            <a:r>
              <a:rPr lang="ru-RU" sz="2400" dirty="0"/>
              <a:t>отдельным предметам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32250" y="2000240"/>
            <a:ext cx="4754592" cy="41434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/>
              <a:t>Чтение</a:t>
            </a:r>
            <a:r>
              <a:rPr lang="ru-RU" sz="1800" dirty="0"/>
              <a:t> </a:t>
            </a:r>
            <a:endParaRPr lang="ru-RU" sz="1800" dirty="0" smtClean="0"/>
          </a:p>
          <a:p>
            <a:r>
              <a:rPr lang="ru-RU" sz="1600" i="1" dirty="0" smtClean="0"/>
              <a:t>отношение </a:t>
            </a:r>
            <a:r>
              <a:rPr lang="ru-RU" sz="1600" i="1" dirty="0"/>
              <a:t>к </a:t>
            </a:r>
            <a:r>
              <a:rPr lang="ru-RU" sz="1600" i="1" dirty="0" smtClean="0"/>
              <a:t>чтению  (</a:t>
            </a:r>
            <a:r>
              <a:rPr lang="ru-RU" sz="1600" dirty="0" smtClean="0"/>
              <a:t>эмоциональная </a:t>
            </a:r>
            <a:r>
              <a:rPr lang="ru-RU" sz="1600" dirty="0"/>
              <a:t>отзывчивость на прочитанное; первичные умения работать с литературой; техника чтения: тип, темп, осознанность, выразительность, возможности пересказа</a:t>
            </a:r>
            <a:r>
              <a:rPr lang="ru-RU" sz="1600" dirty="0" smtClean="0"/>
              <a:t>)</a:t>
            </a:r>
            <a:r>
              <a:rPr lang="ru-RU" sz="1600" i="1" dirty="0" smtClean="0"/>
              <a:t>,</a:t>
            </a:r>
            <a:endParaRPr lang="ru-RU" sz="1600" dirty="0"/>
          </a:p>
          <a:p>
            <a:r>
              <a:rPr lang="ru-RU" sz="1600" i="1" dirty="0"/>
              <a:t>Характерные ошибки чтения</a:t>
            </a:r>
            <a:r>
              <a:rPr lang="ru-RU" sz="1600" dirty="0"/>
              <a:t> (перестановки, пропуски букв или слов, искажения слов, чтение по догадке</a:t>
            </a:r>
            <a:r>
              <a:rPr lang="ru-RU" sz="1600" dirty="0" smtClean="0"/>
              <a:t>)</a:t>
            </a:r>
          </a:p>
          <a:p>
            <a:r>
              <a:rPr lang="ru-RU" sz="1600" dirty="0" smtClean="0"/>
              <a:t> </a:t>
            </a:r>
            <a:r>
              <a:rPr lang="ru-RU" sz="1600" i="1" dirty="0"/>
              <a:t>Ошибки при пересказе</a:t>
            </a:r>
            <a:r>
              <a:rPr lang="ru-RU" sz="1600" dirty="0"/>
              <a:t> (умение составлять план, умение в зависимости от педагогической ситуации давать полный или подробный пересказ, давать характеристику героям, выделять главное, </a:t>
            </a:r>
            <a:r>
              <a:rPr lang="ru-RU" sz="1600" dirty="0" smtClean="0"/>
              <a:t>существенное </a:t>
            </a:r>
            <a:r>
              <a:rPr lang="ru-RU" sz="1600" dirty="0"/>
              <a:t>при пересказе</a:t>
            </a:r>
            <a:r>
              <a:rPr lang="ru-RU" sz="1600" dirty="0" smtClean="0"/>
              <a:t>)</a:t>
            </a:r>
          </a:p>
          <a:p>
            <a:endParaRPr lang="ru-RU" sz="1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714488"/>
            <a:ext cx="3328982" cy="478634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b="1" dirty="0"/>
              <a:t>Математика</a:t>
            </a:r>
            <a:r>
              <a:rPr lang="ru-RU" sz="1800" i="1" dirty="0"/>
              <a:t> </a:t>
            </a:r>
            <a:endParaRPr lang="ru-RU" sz="1800" i="1" dirty="0" smtClean="0"/>
          </a:p>
          <a:p>
            <a:pPr>
              <a:buFont typeface="Arial" pitchFamily="34" charset="0"/>
              <a:buChar char="•"/>
            </a:pPr>
            <a:r>
              <a:rPr lang="ru-RU" sz="1600" i="1" dirty="0" smtClean="0"/>
              <a:t>            </a:t>
            </a:r>
            <a:r>
              <a:rPr lang="ru-RU" sz="1600" dirty="0" smtClean="0"/>
              <a:t>умение </a:t>
            </a:r>
            <a:r>
              <a:rPr lang="ru-RU" sz="1600" dirty="0"/>
              <a:t>использовать начальные математические знания для описания окружающих предметов, процессов, явлений, оценки количественных и пространственных отношений; </a:t>
            </a:r>
            <a:endParaRPr lang="ru-RU" sz="1600" dirty="0" smtClean="0"/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          </a:t>
            </a:r>
            <a:r>
              <a:rPr lang="ru-RU" sz="1600" dirty="0" err="1" smtClean="0"/>
              <a:t>сформированность</a:t>
            </a:r>
            <a:r>
              <a:rPr lang="ru-RU" sz="1600" dirty="0" smtClean="0"/>
              <a:t>  </a:t>
            </a:r>
            <a:r>
              <a:rPr lang="ru-RU" sz="1600" dirty="0"/>
              <a:t>вычислительных навыков, их автоматизация; </a:t>
            </a:r>
            <a:endParaRPr lang="ru-RU" sz="1600" dirty="0" smtClean="0"/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           умение </a:t>
            </a:r>
            <a:r>
              <a:rPr lang="ru-RU" sz="1600" dirty="0"/>
              <a:t>выполнять арифметические действия с числами, решать текстовые </a:t>
            </a:r>
            <a:r>
              <a:rPr lang="ru-RU" sz="1600" dirty="0" smtClean="0"/>
              <a:t>задачи,</a:t>
            </a:r>
            <a:endParaRPr lang="ru-RU" sz="1600" dirty="0"/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          характер </a:t>
            </a:r>
            <a:r>
              <a:rPr lang="ru-RU" sz="1600" dirty="0"/>
              <a:t>трудностей при решении примеров, задач, геометрических </a:t>
            </a:r>
            <a:r>
              <a:rPr lang="ru-RU" sz="1600" dirty="0" smtClean="0"/>
              <a:t>построений</a:t>
            </a:r>
            <a:endParaRPr lang="ru-RU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809</Words>
  <Application>Microsoft Office PowerPoint</Application>
  <PresentationFormat>Экран (4:3)</PresentationFormat>
  <Paragraphs>128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ТРЕБОВАНИЯ  К СОСТАВЛЕНИЮ ПСИХОЛОГО-ПЕДАГОГИЧЕСКИХ ХАРАКТЕРИСТИК ДЕТЕЙ, ПОСТУПАЮЩИХ НА ОБСЛЕДОВАНИЕ НА ПМПК </vt:lpstr>
      <vt:lpstr>ПМПК </vt:lpstr>
      <vt:lpstr>Зональное отделение </vt:lpstr>
      <vt:lpstr> Положение о психолого-медико-педагогической комиссии (приказ Министерства образования и науки Российской Федерации от 24.03.2009 № 95 «Об утверждении Положения о психолого-медико-педагогической комиссии</vt:lpstr>
      <vt:lpstr>ПСИХОЛОГО-ПЕДАГОГИЧЕСКАЯ ХАРАКТЕРИСТИКА ДЕТЕЙ, ПОСТУПАЮЩИХ НА ОБСЛЕДОВАНИЕ НА ПМПК</vt:lpstr>
      <vt:lpstr>Нарушения  требований , предъявляемых                                   к  составлению психолого-педагогической характеристики </vt:lpstr>
      <vt:lpstr>Основные  структурные части характеристики</vt:lpstr>
      <vt:lpstr>Основные структурные части характеристики</vt:lpstr>
      <vt:lpstr>Результаты освоения учебных программ  по отдельным предметам</vt:lpstr>
      <vt:lpstr>Результаты освоения учебных программ  по отдельным предметам</vt:lpstr>
      <vt:lpstr>Основные структурные части характеристики</vt:lpstr>
      <vt:lpstr>Особенности поведения и эмоциональных проявлений</vt:lpstr>
      <vt:lpstr>Основные структурные части характеристики</vt:lpstr>
      <vt:lpstr>     Спасибо за внимание</vt:lpstr>
    </vt:vector>
  </TitlesOfParts>
  <Company>``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 К СОСТАВЛЕНИЮ ПСИХОЛОГО-ПЕДАГОГИЧЕСКИХ ХАРАКТЕРИСТИК ДЕТЕЙ, ПОСТУПАЮЩИХ НА ОБСЛЕДОВАНИЕ НА ПМПК </dc:title>
  <dc:creator>`</dc:creator>
  <cp:lastModifiedBy>`</cp:lastModifiedBy>
  <cp:revision>44</cp:revision>
  <dcterms:created xsi:type="dcterms:W3CDTF">2012-01-20T09:17:10Z</dcterms:created>
  <dcterms:modified xsi:type="dcterms:W3CDTF">2012-01-26T09:21:35Z</dcterms:modified>
</cp:coreProperties>
</file>